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5" r:id="rId3"/>
    <p:sldId id="264" r:id="rId4"/>
    <p:sldId id="257" r:id="rId5"/>
    <p:sldId id="259" r:id="rId6"/>
    <p:sldId id="262" r:id="rId7"/>
    <p:sldId id="263" r:id="rId8"/>
    <p:sldId id="260" r:id="rId9"/>
    <p:sldId id="261" r:id="rId10"/>
    <p:sldId id="266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2006 - 2024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'2006-2020'!$B$25:$T$25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xVal>
          <c:yVal>
            <c:numRef>
              <c:f>'2006-2020'!$B$26:$T$26</c:f>
              <c:numCache>
                <c:formatCode>"$"#,##0.00</c:formatCode>
                <c:ptCount val="19"/>
                <c:pt idx="0">
                  <c:v>13737791</c:v>
                </c:pt>
                <c:pt idx="1">
                  <c:v>12043443.859999999</c:v>
                </c:pt>
                <c:pt idx="2">
                  <c:v>13132254</c:v>
                </c:pt>
                <c:pt idx="3">
                  <c:v>12615089</c:v>
                </c:pt>
                <c:pt idx="4">
                  <c:v>12840713</c:v>
                </c:pt>
                <c:pt idx="5">
                  <c:v>14836973</c:v>
                </c:pt>
                <c:pt idx="6">
                  <c:v>16428207</c:v>
                </c:pt>
                <c:pt idx="7">
                  <c:v>17874948</c:v>
                </c:pt>
                <c:pt idx="8">
                  <c:v>19380268</c:v>
                </c:pt>
                <c:pt idx="9">
                  <c:v>20003082</c:v>
                </c:pt>
                <c:pt idx="10">
                  <c:v>20229816</c:v>
                </c:pt>
                <c:pt idx="11">
                  <c:v>20661475</c:v>
                </c:pt>
                <c:pt idx="12">
                  <c:v>20023070</c:v>
                </c:pt>
                <c:pt idx="13">
                  <c:v>19528014</c:v>
                </c:pt>
                <c:pt idx="14">
                  <c:v>19364071</c:v>
                </c:pt>
                <c:pt idx="15">
                  <c:v>19079374</c:v>
                </c:pt>
                <c:pt idx="16">
                  <c:v>19102458.359999999</c:v>
                </c:pt>
                <c:pt idx="17">
                  <c:v>23247675</c:v>
                </c:pt>
                <c:pt idx="18">
                  <c:v>28433382.060000002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6E8-465B-A6ED-DD75A4AA6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428800"/>
        <c:axId val="793431680"/>
      </c:scatterChart>
      <c:valAx>
        <c:axId val="793428800"/>
        <c:scaling>
          <c:orientation val="minMax"/>
        </c:scaling>
        <c:delete val="0"/>
        <c:axPos val="b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431680"/>
        <c:crosses val="autoZero"/>
        <c:crossBetween val="midCat"/>
      </c:valAx>
      <c:valAx>
        <c:axId val="793431680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428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9749E-95BC-490B-B6FE-441FBA5DB094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DD9CC-C52D-40CC-B962-E00616DF6EC2}">
      <dgm:prSet/>
      <dgm:spPr/>
      <dgm:t>
        <a:bodyPr/>
        <a:lstStyle/>
        <a:p>
          <a:r>
            <a:rPr lang="en-US"/>
            <a:t>General Government 	</a:t>
          </a:r>
        </a:p>
      </dgm:t>
    </dgm:pt>
    <dgm:pt modelId="{661352A1-7BAA-4C5B-A6E9-51E4FEBE5CC0}" type="parTrans" cxnId="{BA051475-3B4E-40EF-9F31-6DC2E191068F}">
      <dgm:prSet/>
      <dgm:spPr/>
      <dgm:t>
        <a:bodyPr/>
        <a:lstStyle/>
        <a:p>
          <a:endParaRPr lang="en-US"/>
        </a:p>
      </dgm:t>
    </dgm:pt>
    <dgm:pt modelId="{7EBD57D8-A1CC-4FBE-9B69-84521C090EFD}" type="sibTrans" cxnId="{BA051475-3B4E-40EF-9F31-6DC2E191068F}">
      <dgm:prSet/>
      <dgm:spPr/>
      <dgm:t>
        <a:bodyPr/>
        <a:lstStyle/>
        <a:p>
          <a:endParaRPr lang="en-US"/>
        </a:p>
      </dgm:t>
    </dgm:pt>
    <dgm:pt modelId="{E5BBA514-5DEA-47C4-B024-A936DCAA5CE1}">
      <dgm:prSet/>
      <dgm:spPr/>
      <dgm:t>
        <a:bodyPr/>
        <a:lstStyle/>
        <a:p>
          <a:r>
            <a:rPr lang="en-US" dirty="0"/>
            <a:t>Fire Station $2,954,781.00</a:t>
          </a:r>
        </a:p>
      </dgm:t>
    </dgm:pt>
    <dgm:pt modelId="{14C63AC5-70C4-49E8-A2D2-38E1E81E4745}" type="parTrans" cxnId="{BED4C11B-165C-4AAF-8992-34FCF3947B0B}">
      <dgm:prSet/>
      <dgm:spPr/>
      <dgm:t>
        <a:bodyPr/>
        <a:lstStyle/>
        <a:p>
          <a:endParaRPr lang="en-US"/>
        </a:p>
      </dgm:t>
    </dgm:pt>
    <dgm:pt modelId="{C9E9C641-303A-4CD3-8F40-6CD6F8E94631}" type="sibTrans" cxnId="{BED4C11B-165C-4AAF-8992-34FCF3947B0B}">
      <dgm:prSet/>
      <dgm:spPr/>
      <dgm:t>
        <a:bodyPr/>
        <a:lstStyle/>
        <a:p>
          <a:endParaRPr lang="en-US"/>
        </a:p>
      </dgm:t>
    </dgm:pt>
    <dgm:pt modelId="{48D0E1F7-52C0-470E-9276-9AF5DDE7FF1D}">
      <dgm:prSet/>
      <dgm:spPr/>
      <dgm:t>
        <a:bodyPr/>
        <a:lstStyle/>
        <a:p>
          <a:r>
            <a:rPr lang="en-US"/>
            <a:t>Utilities</a:t>
          </a:r>
        </a:p>
      </dgm:t>
    </dgm:pt>
    <dgm:pt modelId="{17735B9C-7291-4404-B33C-BCCAE32EA588}" type="parTrans" cxnId="{91384628-798E-4F41-A903-079AF097C449}">
      <dgm:prSet/>
      <dgm:spPr/>
      <dgm:t>
        <a:bodyPr/>
        <a:lstStyle/>
        <a:p>
          <a:endParaRPr lang="en-US"/>
        </a:p>
      </dgm:t>
    </dgm:pt>
    <dgm:pt modelId="{5F6232AB-34D0-48EB-985B-11D23607E27E}" type="sibTrans" cxnId="{91384628-798E-4F41-A903-079AF097C449}">
      <dgm:prSet/>
      <dgm:spPr/>
      <dgm:t>
        <a:bodyPr/>
        <a:lstStyle/>
        <a:p>
          <a:endParaRPr lang="en-US"/>
        </a:p>
      </dgm:t>
    </dgm:pt>
    <dgm:pt modelId="{E32E7644-9FDE-4FA0-9F2A-CC7975CAEF04}">
      <dgm:prSet/>
      <dgm:spPr/>
      <dgm:t>
        <a:bodyPr/>
        <a:lstStyle/>
        <a:p>
          <a:r>
            <a:rPr lang="en-US" dirty="0"/>
            <a:t>Water/Sewer$20,104,539.45</a:t>
          </a:r>
        </a:p>
      </dgm:t>
    </dgm:pt>
    <dgm:pt modelId="{5A1E9E54-3429-4A8C-8EE6-139DBC60B653}" type="parTrans" cxnId="{79CF8526-4D20-4E2B-91EC-2951AF2D2B75}">
      <dgm:prSet/>
      <dgm:spPr/>
      <dgm:t>
        <a:bodyPr/>
        <a:lstStyle/>
        <a:p>
          <a:endParaRPr lang="en-US"/>
        </a:p>
      </dgm:t>
    </dgm:pt>
    <dgm:pt modelId="{29CF91C0-3362-4D3A-805C-59CF1EB4982C}" type="sibTrans" cxnId="{79CF8526-4D20-4E2B-91EC-2951AF2D2B75}">
      <dgm:prSet/>
      <dgm:spPr/>
      <dgm:t>
        <a:bodyPr/>
        <a:lstStyle/>
        <a:p>
          <a:endParaRPr lang="en-US"/>
        </a:p>
      </dgm:t>
    </dgm:pt>
    <dgm:pt modelId="{1CD23C47-B054-485F-BD47-19C8FB6D5B85}">
      <dgm:prSet/>
      <dgm:spPr/>
      <dgm:t>
        <a:bodyPr/>
        <a:lstStyle/>
        <a:p>
          <a:r>
            <a:rPr lang="en-US" dirty="0"/>
            <a:t>Gas $1,291,808.00</a:t>
          </a:r>
        </a:p>
      </dgm:t>
    </dgm:pt>
    <dgm:pt modelId="{769051C9-4B44-47C2-B56C-9F64C30A3CB3}" type="parTrans" cxnId="{608603C8-56CC-4A3F-9F6C-BABDF540462B}">
      <dgm:prSet/>
      <dgm:spPr/>
      <dgm:t>
        <a:bodyPr/>
        <a:lstStyle/>
        <a:p>
          <a:endParaRPr lang="en-US"/>
        </a:p>
      </dgm:t>
    </dgm:pt>
    <dgm:pt modelId="{777D1E45-00B2-49E5-92E8-4974799EA1D4}" type="sibTrans" cxnId="{608603C8-56CC-4A3F-9F6C-BABDF540462B}">
      <dgm:prSet/>
      <dgm:spPr/>
      <dgm:t>
        <a:bodyPr/>
        <a:lstStyle/>
        <a:p>
          <a:endParaRPr lang="en-US"/>
        </a:p>
      </dgm:t>
    </dgm:pt>
    <dgm:pt modelId="{3326F8B8-EB0E-4E54-ACFF-04BB93FD6681}" type="pres">
      <dgm:prSet presAssocID="{5E39749E-95BC-490B-B6FE-441FBA5DB094}" presName="linearFlow" presStyleCnt="0">
        <dgm:presLayoutVars>
          <dgm:dir/>
          <dgm:animLvl val="lvl"/>
          <dgm:resizeHandles val="exact"/>
        </dgm:presLayoutVars>
      </dgm:prSet>
      <dgm:spPr/>
    </dgm:pt>
    <dgm:pt modelId="{11724848-2A04-4128-980D-1D9E4FEF7D64}" type="pres">
      <dgm:prSet presAssocID="{712DD9CC-C52D-40CC-B962-E00616DF6EC2}" presName="composite" presStyleCnt="0"/>
      <dgm:spPr/>
    </dgm:pt>
    <dgm:pt modelId="{CC431C5D-34CC-4F87-8750-FD43BD52AFD0}" type="pres">
      <dgm:prSet presAssocID="{712DD9CC-C52D-40CC-B962-E00616DF6EC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954F28B-4820-4CA7-BF04-5B3CB4D9B19C}" type="pres">
      <dgm:prSet presAssocID="{712DD9CC-C52D-40CC-B962-E00616DF6EC2}" presName="descendantText" presStyleLbl="alignAcc1" presStyleIdx="0" presStyleCnt="2">
        <dgm:presLayoutVars>
          <dgm:bulletEnabled val="1"/>
        </dgm:presLayoutVars>
      </dgm:prSet>
      <dgm:spPr/>
    </dgm:pt>
    <dgm:pt modelId="{DCEE2995-46EE-488E-90BD-EE403F2D3976}" type="pres">
      <dgm:prSet presAssocID="{7EBD57D8-A1CC-4FBE-9B69-84521C090EFD}" presName="sp" presStyleCnt="0"/>
      <dgm:spPr/>
    </dgm:pt>
    <dgm:pt modelId="{B44C9329-E5C7-4AE3-AAB2-2BE426E3FDFF}" type="pres">
      <dgm:prSet presAssocID="{48D0E1F7-52C0-470E-9276-9AF5DDE7FF1D}" presName="composite" presStyleCnt="0"/>
      <dgm:spPr/>
    </dgm:pt>
    <dgm:pt modelId="{5F8E1275-B117-445E-8EAA-DD4B958C4073}" type="pres">
      <dgm:prSet presAssocID="{48D0E1F7-52C0-470E-9276-9AF5DDE7FF1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547DCD0-4484-41C0-9DE1-3DFE91B2B85C}" type="pres">
      <dgm:prSet presAssocID="{48D0E1F7-52C0-470E-9276-9AF5DDE7FF1D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ED4C11B-165C-4AAF-8992-34FCF3947B0B}" srcId="{712DD9CC-C52D-40CC-B962-E00616DF6EC2}" destId="{E5BBA514-5DEA-47C4-B024-A936DCAA5CE1}" srcOrd="0" destOrd="0" parTransId="{14C63AC5-70C4-49E8-A2D2-38E1E81E4745}" sibTransId="{C9E9C641-303A-4CD3-8F40-6CD6F8E94631}"/>
    <dgm:cxn modelId="{79CF8526-4D20-4E2B-91EC-2951AF2D2B75}" srcId="{48D0E1F7-52C0-470E-9276-9AF5DDE7FF1D}" destId="{E32E7644-9FDE-4FA0-9F2A-CC7975CAEF04}" srcOrd="0" destOrd="0" parTransId="{5A1E9E54-3429-4A8C-8EE6-139DBC60B653}" sibTransId="{29CF91C0-3362-4D3A-805C-59CF1EB4982C}"/>
    <dgm:cxn modelId="{91384628-798E-4F41-A903-079AF097C449}" srcId="{5E39749E-95BC-490B-B6FE-441FBA5DB094}" destId="{48D0E1F7-52C0-470E-9276-9AF5DDE7FF1D}" srcOrd="1" destOrd="0" parTransId="{17735B9C-7291-4404-B33C-BCCAE32EA588}" sibTransId="{5F6232AB-34D0-48EB-985B-11D23607E27E}"/>
    <dgm:cxn modelId="{2E3B132F-6227-49CA-9BF5-FB0A273832EB}" type="presOf" srcId="{1CD23C47-B054-485F-BD47-19C8FB6D5B85}" destId="{1547DCD0-4484-41C0-9DE1-3DFE91B2B85C}" srcOrd="0" destOrd="1" presId="urn:microsoft.com/office/officeart/2005/8/layout/chevron2"/>
    <dgm:cxn modelId="{B825F13D-802C-4D2A-9AC0-D8C7E65897AD}" type="presOf" srcId="{5E39749E-95BC-490B-B6FE-441FBA5DB094}" destId="{3326F8B8-EB0E-4E54-ACFF-04BB93FD6681}" srcOrd="0" destOrd="0" presId="urn:microsoft.com/office/officeart/2005/8/layout/chevron2"/>
    <dgm:cxn modelId="{31890C69-4316-4F06-9D9F-45AD6CD4F9A1}" type="presOf" srcId="{E32E7644-9FDE-4FA0-9F2A-CC7975CAEF04}" destId="{1547DCD0-4484-41C0-9DE1-3DFE91B2B85C}" srcOrd="0" destOrd="0" presId="urn:microsoft.com/office/officeart/2005/8/layout/chevron2"/>
    <dgm:cxn modelId="{A1D8336E-6C0D-40CB-BB52-39B58294CA26}" type="presOf" srcId="{48D0E1F7-52C0-470E-9276-9AF5DDE7FF1D}" destId="{5F8E1275-B117-445E-8EAA-DD4B958C4073}" srcOrd="0" destOrd="0" presId="urn:microsoft.com/office/officeart/2005/8/layout/chevron2"/>
    <dgm:cxn modelId="{BA051475-3B4E-40EF-9F31-6DC2E191068F}" srcId="{5E39749E-95BC-490B-B6FE-441FBA5DB094}" destId="{712DD9CC-C52D-40CC-B962-E00616DF6EC2}" srcOrd="0" destOrd="0" parTransId="{661352A1-7BAA-4C5B-A6E9-51E4FEBE5CC0}" sibTransId="{7EBD57D8-A1CC-4FBE-9B69-84521C090EFD}"/>
    <dgm:cxn modelId="{31A78DB3-FE26-4929-BF81-B5143A0E54C7}" type="presOf" srcId="{712DD9CC-C52D-40CC-B962-E00616DF6EC2}" destId="{CC431C5D-34CC-4F87-8750-FD43BD52AFD0}" srcOrd="0" destOrd="0" presId="urn:microsoft.com/office/officeart/2005/8/layout/chevron2"/>
    <dgm:cxn modelId="{3FEB86B8-8541-4E38-9C15-516B767AE610}" type="presOf" srcId="{E5BBA514-5DEA-47C4-B024-A936DCAA5CE1}" destId="{E954F28B-4820-4CA7-BF04-5B3CB4D9B19C}" srcOrd="0" destOrd="0" presId="urn:microsoft.com/office/officeart/2005/8/layout/chevron2"/>
    <dgm:cxn modelId="{608603C8-56CC-4A3F-9F6C-BABDF540462B}" srcId="{48D0E1F7-52C0-470E-9276-9AF5DDE7FF1D}" destId="{1CD23C47-B054-485F-BD47-19C8FB6D5B85}" srcOrd="1" destOrd="0" parTransId="{769051C9-4B44-47C2-B56C-9F64C30A3CB3}" sibTransId="{777D1E45-00B2-49E5-92E8-4974799EA1D4}"/>
    <dgm:cxn modelId="{D6935D0E-6417-4098-A24F-A7E79A7BE450}" type="presParOf" srcId="{3326F8B8-EB0E-4E54-ACFF-04BB93FD6681}" destId="{11724848-2A04-4128-980D-1D9E4FEF7D64}" srcOrd="0" destOrd="0" presId="urn:microsoft.com/office/officeart/2005/8/layout/chevron2"/>
    <dgm:cxn modelId="{7CE67D63-74E7-4C20-A4FA-C22942EE4CBF}" type="presParOf" srcId="{11724848-2A04-4128-980D-1D9E4FEF7D64}" destId="{CC431C5D-34CC-4F87-8750-FD43BD52AFD0}" srcOrd="0" destOrd="0" presId="urn:microsoft.com/office/officeart/2005/8/layout/chevron2"/>
    <dgm:cxn modelId="{B763516C-6226-4EA6-9CCB-1990D08FFD53}" type="presParOf" srcId="{11724848-2A04-4128-980D-1D9E4FEF7D64}" destId="{E954F28B-4820-4CA7-BF04-5B3CB4D9B19C}" srcOrd="1" destOrd="0" presId="urn:microsoft.com/office/officeart/2005/8/layout/chevron2"/>
    <dgm:cxn modelId="{2286153D-3CDB-449A-A0B7-3EC183A15E34}" type="presParOf" srcId="{3326F8B8-EB0E-4E54-ACFF-04BB93FD6681}" destId="{DCEE2995-46EE-488E-90BD-EE403F2D3976}" srcOrd="1" destOrd="0" presId="urn:microsoft.com/office/officeart/2005/8/layout/chevron2"/>
    <dgm:cxn modelId="{79A7B611-D530-4909-A883-C73586AC4EF9}" type="presParOf" srcId="{3326F8B8-EB0E-4E54-ACFF-04BB93FD6681}" destId="{B44C9329-E5C7-4AE3-AAB2-2BE426E3FDFF}" srcOrd="2" destOrd="0" presId="urn:microsoft.com/office/officeart/2005/8/layout/chevron2"/>
    <dgm:cxn modelId="{AFAB1DD3-F00B-45FB-8158-044DF5B3B01A}" type="presParOf" srcId="{B44C9329-E5C7-4AE3-AAB2-2BE426E3FDFF}" destId="{5F8E1275-B117-445E-8EAA-DD4B958C4073}" srcOrd="0" destOrd="0" presId="urn:microsoft.com/office/officeart/2005/8/layout/chevron2"/>
    <dgm:cxn modelId="{4479800B-9473-42F9-8DDE-48512AF1D934}" type="presParOf" srcId="{B44C9329-E5C7-4AE3-AAB2-2BE426E3FDFF}" destId="{1547DCD0-4484-41C0-9DE1-3DFE91B2B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6DFC3-BD39-4586-8FDA-FF8F7C0994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0C49816-FF0E-4DB3-BCF3-66664EC87903}">
      <dgm:prSet/>
      <dgm:spPr/>
      <dgm:t>
        <a:bodyPr/>
        <a:lstStyle/>
        <a:p>
          <a:pPr>
            <a:defRPr cap="all"/>
          </a:pPr>
          <a:r>
            <a:rPr lang="en-US" dirty="0"/>
            <a:t>Department 5-Year Strategic Planning 2024- 2028</a:t>
          </a:r>
        </a:p>
      </dgm:t>
    </dgm:pt>
    <dgm:pt modelId="{99BF05DE-ABAE-480D-A5BB-54B0764C6F5B}" type="parTrans" cxnId="{8CD6BA86-D22E-4F0E-AFC7-20BE880C13C3}">
      <dgm:prSet/>
      <dgm:spPr/>
      <dgm:t>
        <a:bodyPr/>
        <a:lstStyle/>
        <a:p>
          <a:endParaRPr lang="en-US"/>
        </a:p>
      </dgm:t>
    </dgm:pt>
    <dgm:pt modelId="{BB3A1DC6-0FE1-441F-8FCC-AEBEDA6F54F6}" type="sibTrans" cxnId="{8CD6BA86-D22E-4F0E-AFC7-20BE880C13C3}">
      <dgm:prSet/>
      <dgm:spPr/>
      <dgm:t>
        <a:bodyPr/>
        <a:lstStyle/>
        <a:p>
          <a:endParaRPr lang="en-US"/>
        </a:p>
      </dgm:t>
    </dgm:pt>
    <dgm:pt modelId="{A0DC9B7A-750E-4D45-AF32-B341472EACE1}">
      <dgm:prSet/>
      <dgm:spPr/>
      <dgm:t>
        <a:bodyPr/>
        <a:lstStyle/>
        <a:p>
          <a:pPr>
            <a:defRPr cap="all"/>
          </a:pPr>
          <a:r>
            <a:rPr lang="en-US" dirty="0"/>
            <a:t>General Government Operational Needs - $15 Million </a:t>
          </a:r>
        </a:p>
      </dgm:t>
    </dgm:pt>
    <dgm:pt modelId="{A7D6BE30-FC1F-4B34-BFB2-519181AAE39E}" type="parTrans" cxnId="{32A217D0-D4DC-40F0-BD4B-1A6376ACCDA7}">
      <dgm:prSet/>
      <dgm:spPr/>
      <dgm:t>
        <a:bodyPr/>
        <a:lstStyle/>
        <a:p>
          <a:endParaRPr lang="en-US"/>
        </a:p>
      </dgm:t>
    </dgm:pt>
    <dgm:pt modelId="{32C2A1EC-6E30-4771-90BB-E83A43B34E48}" type="sibTrans" cxnId="{32A217D0-D4DC-40F0-BD4B-1A6376ACCDA7}">
      <dgm:prSet/>
      <dgm:spPr/>
      <dgm:t>
        <a:bodyPr/>
        <a:lstStyle/>
        <a:p>
          <a:endParaRPr lang="en-US"/>
        </a:p>
      </dgm:t>
    </dgm:pt>
    <dgm:pt modelId="{4134D5C6-4AE0-4892-9971-92BF2E3DB7DD}">
      <dgm:prSet/>
      <dgm:spPr/>
      <dgm:t>
        <a:bodyPr/>
        <a:lstStyle/>
        <a:p>
          <a:pPr>
            <a:defRPr cap="all"/>
          </a:pPr>
          <a:r>
            <a:rPr lang="en-US" dirty="0"/>
            <a:t>Utility Operational Needs - $23 Million</a:t>
          </a:r>
        </a:p>
      </dgm:t>
    </dgm:pt>
    <dgm:pt modelId="{3CF30B71-C93C-43B3-89B9-0B972673EFF0}" type="parTrans" cxnId="{EB97FFF4-50D2-4D87-8428-566ACBB3A124}">
      <dgm:prSet/>
      <dgm:spPr/>
      <dgm:t>
        <a:bodyPr/>
        <a:lstStyle/>
        <a:p>
          <a:endParaRPr lang="en-US"/>
        </a:p>
      </dgm:t>
    </dgm:pt>
    <dgm:pt modelId="{4EABF8F4-416F-4F84-9AF7-8E13EFF27B8A}" type="sibTrans" cxnId="{EB97FFF4-50D2-4D87-8428-566ACBB3A124}">
      <dgm:prSet/>
      <dgm:spPr/>
      <dgm:t>
        <a:bodyPr/>
        <a:lstStyle/>
        <a:p>
          <a:endParaRPr lang="en-US"/>
        </a:p>
      </dgm:t>
    </dgm:pt>
    <dgm:pt modelId="{34668CE1-1925-435E-AA5C-18883E22E2FA}" type="pres">
      <dgm:prSet presAssocID="{12C6DFC3-BD39-4586-8FDA-FF8F7C099454}" presName="root" presStyleCnt="0">
        <dgm:presLayoutVars>
          <dgm:dir/>
          <dgm:resizeHandles val="exact"/>
        </dgm:presLayoutVars>
      </dgm:prSet>
      <dgm:spPr/>
    </dgm:pt>
    <dgm:pt modelId="{4C47ADBE-F69B-4E49-9ED6-EC27976CCD64}" type="pres">
      <dgm:prSet presAssocID="{B0C49816-FF0E-4DB3-BCF3-66664EC87903}" presName="compNode" presStyleCnt="0"/>
      <dgm:spPr/>
    </dgm:pt>
    <dgm:pt modelId="{8A1571C1-6500-43C8-BFD9-763EC752F94C}" type="pres">
      <dgm:prSet presAssocID="{B0C49816-FF0E-4DB3-BCF3-66664EC8790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B7A8A01-D877-4FA9-810C-DC2AE4E66727}" type="pres">
      <dgm:prSet presAssocID="{B0C49816-FF0E-4DB3-BCF3-66664EC879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A610D21-6DD1-4DA9-868A-438F91D5E81D}" type="pres">
      <dgm:prSet presAssocID="{B0C49816-FF0E-4DB3-BCF3-66664EC87903}" presName="spaceRect" presStyleCnt="0"/>
      <dgm:spPr/>
    </dgm:pt>
    <dgm:pt modelId="{CEAE2A79-5BAA-4762-A528-DF4571913B4E}" type="pres">
      <dgm:prSet presAssocID="{B0C49816-FF0E-4DB3-BCF3-66664EC87903}" presName="textRect" presStyleLbl="revTx" presStyleIdx="0" presStyleCnt="3" custScaleX="121147">
        <dgm:presLayoutVars>
          <dgm:chMax val="1"/>
          <dgm:chPref val="1"/>
        </dgm:presLayoutVars>
      </dgm:prSet>
      <dgm:spPr/>
    </dgm:pt>
    <dgm:pt modelId="{44FEA653-B456-42C3-B47B-64B8597A8970}" type="pres">
      <dgm:prSet presAssocID="{BB3A1DC6-0FE1-441F-8FCC-AEBEDA6F54F6}" presName="sibTrans" presStyleCnt="0"/>
      <dgm:spPr/>
    </dgm:pt>
    <dgm:pt modelId="{288A01AA-96C7-440C-A70E-A9CC2A1C51D6}" type="pres">
      <dgm:prSet presAssocID="{A0DC9B7A-750E-4D45-AF32-B341472EACE1}" presName="compNode" presStyleCnt="0"/>
      <dgm:spPr/>
    </dgm:pt>
    <dgm:pt modelId="{65321EC8-BC03-49DF-A9C8-4172C5A0D8F3}" type="pres">
      <dgm:prSet presAssocID="{A0DC9B7A-750E-4D45-AF32-B341472EACE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FEB53DC-D72E-48A3-9CA8-81EB8A06939C}" type="pres">
      <dgm:prSet presAssocID="{A0DC9B7A-750E-4D45-AF32-B341472EAC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D2DFEBA-7CCB-405B-B98C-7F8301DBE61C}" type="pres">
      <dgm:prSet presAssocID="{A0DC9B7A-750E-4D45-AF32-B341472EACE1}" presName="spaceRect" presStyleCnt="0"/>
      <dgm:spPr/>
    </dgm:pt>
    <dgm:pt modelId="{6141AE62-DCDA-4AB4-913F-D5743F611560}" type="pres">
      <dgm:prSet presAssocID="{A0DC9B7A-750E-4D45-AF32-B341472EACE1}" presName="textRect" presStyleLbl="revTx" presStyleIdx="1" presStyleCnt="3" custScaleX="89643">
        <dgm:presLayoutVars>
          <dgm:chMax val="1"/>
          <dgm:chPref val="1"/>
        </dgm:presLayoutVars>
      </dgm:prSet>
      <dgm:spPr/>
    </dgm:pt>
    <dgm:pt modelId="{22653218-7ECD-48B3-A516-2A7CEE9B272D}" type="pres">
      <dgm:prSet presAssocID="{32C2A1EC-6E30-4771-90BB-E83A43B34E48}" presName="sibTrans" presStyleCnt="0"/>
      <dgm:spPr/>
    </dgm:pt>
    <dgm:pt modelId="{9E4788A6-6662-43D4-AA4F-71296C6367EF}" type="pres">
      <dgm:prSet presAssocID="{4134D5C6-4AE0-4892-9971-92BF2E3DB7DD}" presName="compNode" presStyleCnt="0"/>
      <dgm:spPr/>
    </dgm:pt>
    <dgm:pt modelId="{0214B9E3-E6C4-4A4D-AEC3-D44973DAE83C}" type="pres">
      <dgm:prSet presAssocID="{4134D5C6-4AE0-4892-9971-92BF2E3DB7D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C623337-9D4A-4E25-AAEE-787A5DF00250}" type="pres">
      <dgm:prSet presAssocID="{4134D5C6-4AE0-4892-9971-92BF2E3DB7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E808096D-506E-425B-A4F5-1B561455832F}" type="pres">
      <dgm:prSet presAssocID="{4134D5C6-4AE0-4892-9971-92BF2E3DB7DD}" presName="spaceRect" presStyleCnt="0"/>
      <dgm:spPr/>
    </dgm:pt>
    <dgm:pt modelId="{A49970A6-425C-471E-8A9E-40A3E8F70B8A}" type="pres">
      <dgm:prSet presAssocID="{4134D5C6-4AE0-4892-9971-92BF2E3DB7DD}" presName="textRect" presStyleLbl="revTx" presStyleIdx="2" presStyleCnt="3" custScaleX="97856">
        <dgm:presLayoutVars>
          <dgm:chMax val="1"/>
          <dgm:chPref val="1"/>
        </dgm:presLayoutVars>
      </dgm:prSet>
      <dgm:spPr/>
    </dgm:pt>
  </dgm:ptLst>
  <dgm:cxnLst>
    <dgm:cxn modelId="{9947D216-944E-4D69-AFA1-19CC01D37926}" type="presOf" srcId="{A0DC9B7A-750E-4D45-AF32-B341472EACE1}" destId="{6141AE62-DCDA-4AB4-913F-D5743F611560}" srcOrd="0" destOrd="0" presId="urn:microsoft.com/office/officeart/2018/5/layout/IconLeafLabelList"/>
    <dgm:cxn modelId="{3B6CFA78-BA35-47D2-B463-0E94ADDA7E26}" type="presOf" srcId="{12C6DFC3-BD39-4586-8FDA-FF8F7C099454}" destId="{34668CE1-1925-435E-AA5C-18883E22E2FA}" srcOrd="0" destOrd="0" presId="urn:microsoft.com/office/officeart/2018/5/layout/IconLeafLabelList"/>
    <dgm:cxn modelId="{8CD6BA86-D22E-4F0E-AFC7-20BE880C13C3}" srcId="{12C6DFC3-BD39-4586-8FDA-FF8F7C099454}" destId="{B0C49816-FF0E-4DB3-BCF3-66664EC87903}" srcOrd="0" destOrd="0" parTransId="{99BF05DE-ABAE-480D-A5BB-54B0764C6F5B}" sibTransId="{BB3A1DC6-0FE1-441F-8FCC-AEBEDA6F54F6}"/>
    <dgm:cxn modelId="{D479CC8A-4B2D-438F-B4F5-3B6719E7306B}" type="presOf" srcId="{4134D5C6-4AE0-4892-9971-92BF2E3DB7DD}" destId="{A49970A6-425C-471E-8A9E-40A3E8F70B8A}" srcOrd="0" destOrd="0" presId="urn:microsoft.com/office/officeart/2018/5/layout/IconLeafLabelList"/>
    <dgm:cxn modelId="{32A217D0-D4DC-40F0-BD4B-1A6376ACCDA7}" srcId="{12C6DFC3-BD39-4586-8FDA-FF8F7C099454}" destId="{A0DC9B7A-750E-4D45-AF32-B341472EACE1}" srcOrd="1" destOrd="0" parTransId="{A7D6BE30-FC1F-4B34-BFB2-519181AAE39E}" sibTransId="{32C2A1EC-6E30-4771-90BB-E83A43B34E48}"/>
    <dgm:cxn modelId="{297BCEE1-7DBA-4AC7-BC13-4A20E6A0BE84}" type="presOf" srcId="{B0C49816-FF0E-4DB3-BCF3-66664EC87903}" destId="{CEAE2A79-5BAA-4762-A528-DF4571913B4E}" srcOrd="0" destOrd="0" presId="urn:microsoft.com/office/officeart/2018/5/layout/IconLeafLabelList"/>
    <dgm:cxn modelId="{EB97FFF4-50D2-4D87-8428-566ACBB3A124}" srcId="{12C6DFC3-BD39-4586-8FDA-FF8F7C099454}" destId="{4134D5C6-4AE0-4892-9971-92BF2E3DB7DD}" srcOrd="2" destOrd="0" parTransId="{3CF30B71-C93C-43B3-89B9-0B972673EFF0}" sibTransId="{4EABF8F4-416F-4F84-9AF7-8E13EFF27B8A}"/>
    <dgm:cxn modelId="{EA6D61BE-F494-41D7-B170-20F95A75307C}" type="presParOf" srcId="{34668CE1-1925-435E-AA5C-18883E22E2FA}" destId="{4C47ADBE-F69B-4E49-9ED6-EC27976CCD64}" srcOrd="0" destOrd="0" presId="urn:microsoft.com/office/officeart/2018/5/layout/IconLeafLabelList"/>
    <dgm:cxn modelId="{F05D2F31-E70E-4BC6-A0B6-B4EED2C6F212}" type="presParOf" srcId="{4C47ADBE-F69B-4E49-9ED6-EC27976CCD64}" destId="{8A1571C1-6500-43C8-BFD9-763EC752F94C}" srcOrd="0" destOrd="0" presId="urn:microsoft.com/office/officeart/2018/5/layout/IconLeafLabelList"/>
    <dgm:cxn modelId="{194E7C1B-54C3-4009-9560-AABB57DF2E8E}" type="presParOf" srcId="{4C47ADBE-F69B-4E49-9ED6-EC27976CCD64}" destId="{BB7A8A01-D877-4FA9-810C-DC2AE4E66727}" srcOrd="1" destOrd="0" presId="urn:microsoft.com/office/officeart/2018/5/layout/IconLeafLabelList"/>
    <dgm:cxn modelId="{30CE0E49-53FE-4A66-9772-7617C19B6308}" type="presParOf" srcId="{4C47ADBE-F69B-4E49-9ED6-EC27976CCD64}" destId="{9A610D21-6DD1-4DA9-868A-438F91D5E81D}" srcOrd="2" destOrd="0" presId="urn:microsoft.com/office/officeart/2018/5/layout/IconLeafLabelList"/>
    <dgm:cxn modelId="{373865DD-AF14-4DF2-AA44-5F8FF79AEF33}" type="presParOf" srcId="{4C47ADBE-F69B-4E49-9ED6-EC27976CCD64}" destId="{CEAE2A79-5BAA-4762-A528-DF4571913B4E}" srcOrd="3" destOrd="0" presId="urn:microsoft.com/office/officeart/2018/5/layout/IconLeafLabelList"/>
    <dgm:cxn modelId="{5C332567-B447-4AE2-A826-570968DA1282}" type="presParOf" srcId="{34668CE1-1925-435E-AA5C-18883E22E2FA}" destId="{44FEA653-B456-42C3-B47B-64B8597A8970}" srcOrd="1" destOrd="0" presId="urn:microsoft.com/office/officeart/2018/5/layout/IconLeafLabelList"/>
    <dgm:cxn modelId="{3D2201EB-46D9-4C53-B908-39A6DC0F8EB3}" type="presParOf" srcId="{34668CE1-1925-435E-AA5C-18883E22E2FA}" destId="{288A01AA-96C7-440C-A70E-A9CC2A1C51D6}" srcOrd="2" destOrd="0" presId="urn:microsoft.com/office/officeart/2018/5/layout/IconLeafLabelList"/>
    <dgm:cxn modelId="{018A8C02-EA47-4593-9E1C-CAED9895BB1E}" type="presParOf" srcId="{288A01AA-96C7-440C-A70E-A9CC2A1C51D6}" destId="{65321EC8-BC03-49DF-A9C8-4172C5A0D8F3}" srcOrd="0" destOrd="0" presId="urn:microsoft.com/office/officeart/2018/5/layout/IconLeafLabelList"/>
    <dgm:cxn modelId="{11B67DE9-335E-425F-A39E-AA2A8B0D5D2F}" type="presParOf" srcId="{288A01AA-96C7-440C-A70E-A9CC2A1C51D6}" destId="{AFEB53DC-D72E-48A3-9CA8-81EB8A06939C}" srcOrd="1" destOrd="0" presId="urn:microsoft.com/office/officeart/2018/5/layout/IconLeafLabelList"/>
    <dgm:cxn modelId="{9DCDEB0F-56C3-4A1B-9B6D-350F8489C2BE}" type="presParOf" srcId="{288A01AA-96C7-440C-A70E-A9CC2A1C51D6}" destId="{5D2DFEBA-7CCB-405B-B98C-7F8301DBE61C}" srcOrd="2" destOrd="0" presId="urn:microsoft.com/office/officeart/2018/5/layout/IconLeafLabelList"/>
    <dgm:cxn modelId="{22EEEA99-CA34-469F-8F72-41A11179408F}" type="presParOf" srcId="{288A01AA-96C7-440C-A70E-A9CC2A1C51D6}" destId="{6141AE62-DCDA-4AB4-913F-D5743F611560}" srcOrd="3" destOrd="0" presId="urn:microsoft.com/office/officeart/2018/5/layout/IconLeafLabelList"/>
    <dgm:cxn modelId="{59E1889C-FB52-46B8-86E6-845653247F5F}" type="presParOf" srcId="{34668CE1-1925-435E-AA5C-18883E22E2FA}" destId="{22653218-7ECD-48B3-A516-2A7CEE9B272D}" srcOrd="3" destOrd="0" presId="urn:microsoft.com/office/officeart/2018/5/layout/IconLeafLabelList"/>
    <dgm:cxn modelId="{2E1ED271-032B-4BB1-ABE7-E6D90FA846E1}" type="presParOf" srcId="{34668CE1-1925-435E-AA5C-18883E22E2FA}" destId="{9E4788A6-6662-43D4-AA4F-71296C6367EF}" srcOrd="4" destOrd="0" presId="urn:microsoft.com/office/officeart/2018/5/layout/IconLeafLabelList"/>
    <dgm:cxn modelId="{33C43419-DAFD-41D3-82BE-F74E3120A6A6}" type="presParOf" srcId="{9E4788A6-6662-43D4-AA4F-71296C6367EF}" destId="{0214B9E3-E6C4-4A4D-AEC3-D44973DAE83C}" srcOrd="0" destOrd="0" presId="urn:microsoft.com/office/officeart/2018/5/layout/IconLeafLabelList"/>
    <dgm:cxn modelId="{7AE63083-3739-4BB7-B943-B3563DBF7A96}" type="presParOf" srcId="{9E4788A6-6662-43D4-AA4F-71296C6367EF}" destId="{FC623337-9D4A-4E25-AAEE-787A5DF00250}" srcOrd="1" destOrd="0" presId="urn:microsoft.com/office/officeart/2018/5/layout/IconLeafLabelList"/>
    <dgm:cxn modelId="{71D9C62C-E47C-469E-939A-D11882BF05E8}" type="presParOf" srcId="{9E4788A6-6662-43D4-AA4F-71296C6367EF}" destId="{E808096D-506E-425B-A4F5-1B561455832F}" srcOrd="2" destOrd="0" presId="urn:microsoft.com/office/officeart/2018/5/layout/IconLeafLabelList"/>
    <dgm:cxn modelId="{F3A03520-7A9B-4C4F-83B0-3B3FBAAED666}" type="presParOf" srcId="{9E4788A6-6662-43D4-AA4F-71296C6367EF}" destId="{A49970A6-425C-471E-8A9E-40A3E8F70B8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31C5D-34CC-4F87-8750-FD43BD52AFD0}">
      <dsp:nvSpPr>
        <dsp:cNvPr id="0" name=""/>
        <dsp:cNvSpPr/>
      </dsp:nvSpPr>
      <dsp:spPr>
        <a:xfrm rot="5400000">
          <a:off x="-305337" y="305379"/>
          <a:ext cx="2035585" cy="1424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General Government 	</a:t>
          </a:r>
        </a:p>
      </dsp:txBody>
      <dsp:txXfrm rot="-5400000">
        <a:off x="2" y="712496"/>
        <a:ext cx="1424909" cy="610676"/>
      </dsp:txXfrm>
    </dsp:sp>
    <dsp:sp modelId="{E954F28B-4820-4CA7-BF04-5B3CB4D9B19C}">
      <dsp:nvSpPr>
        <dsp:cNvPr id="0" name=""/>
        <dsp:cNvSpPr/>
      </dsp:nvSpPr>
      <dsp:spPr>
        <a:xfrm rot="5400000">
          <a:off x="5697627" y="-4272675"/>
          <a:ext cx="1323130" cy="9868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Fire Station $2,954,781.00</a:t>
          </a:r>
        </a:p>
      </dsp:txBody>
      <dsp:txXfrm rot="-5400000">
        <a:off x="1424910" y="64632"/>
        <a:ext cx="9803975" cy="1193950"/>
      </dsp:txXfrm>
    </dsp:sp>
    <dsp:sp modelId="{5F8E1275-B117-445E-8EAA-DD4B958C4073}">
      <dsp:nvSpPr>
        <dsp:cNvPr id="0" name=""/>
        <dsp:cNvSpPr/>
      </dsp:nvSpPr>
      <dsp:spPr>
        <a:xfrm rot="5400000">
          <a:off x="-305337" y="2052722"/>
          <a:ext cx="2035585" cy="1424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Utilities</a:t>
          </a:r>
        </a:p>
      </dsp:txBody>
      <dsp:txXfrm rot="-5400000">
        <a:off x="2" y="2459839"/>
        <a:ext cx="1424909" cy="610676"/>
      </dsp:txXfrm>
    </dsp:sp>
    <dsp:sp modelId="{1547DCD0-4484-41C0-9DE1-3DFE91B2B85C}">
      <dsp:nvSpPr>
        <dsp:cNvPr id="0" name=""/>
        <dsp:cNvSpPr/>
      </dsp:nvSpPr>
      <dsp:spPr>
        <a:xfrm rot="5400000">
          <a:off x="5697627" y="-2525332"/>
          <a:ext cx="1323130" cy="9868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Water/Sewer$20,104,539.45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Gas $1,291,808.00</a:t>
          </a:r>
        </a:p>
      </dsp:txBody>
      <dsp:txXfrm rot="-5400000">
        <a:off x="1424910" y="1811975"/>
        <a:ext cx="9803975" cy="1193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571C1-6500-43C8-BFD9-763EC752F94C}">
      <dsp:nvSpPr>
        <dsp:cNvPr id="0" name=""/>
        <dsp:cNvSpPr/>
      </dsp:nvSpPr>
      <dsp:spPr>
        <a:xfrm>
          <a:off x="984737" y="271505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A8A01-D877-4FA9-810C-DC2AE4E66727}">
      <dsp:nvSpPr>
        <dsp:cNvPr id="0" name=""/>
        <dsp:cNvSpPr/>
      </dsp:nvSpPr>
      <dsp:spPr>
        <a:xfrm>
          <a:off x="1394237" y="681005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E2A79-5BAA-4762-A528-DF4571913B4E}">
      <dsp:nvSpPr>
        <dsp:cNvPr id="0" name=""/>
        <dsp:cNvSpPr/>
      </dsp:nvSpPr>
      <dsp:spPr>
        <a:xfrm>
          <a:off x="37422" y="2791506"/>
          <a:ext cx="38161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Department 5-Year Strategic Planning 2024- 2028</a:t>
          </a:r>
        </a:p>
      </dsp:txBody>
      <dsp:txXfrm>
        <a:off x="37422" y="2791506"/>
        <a:ext cx="3816130" cy="720000"/>
      </dsp:txXfrm>
    </dsp:sp>
    <dsp:sp modelId="{65321EC8-BC03-49DF-A9C8-4172C5A0D8F3}">
      <dsp:nvSpPr>
        <dsp:cNvPr id="0" name=""/>
        <dsp:cNvSpPr/>
      </dsp:nvSpPr>
      <dsp:spPr>
        <a:xfrm>
          <a:off x="5019052" y="271505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B53DC-D72E-48A3-9CA8-81EB8A06939C}">
      <dsp:nvSpPr>
        <dsp:cNvPr id="0" name=""/>
        <dsp:cNvSpPr/>
      </dsp:nvSpPr>
      <dsp:spPr>
        <a:xfrm>
          <a:off x="5428552" y="681005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1AE62-DCDA-4AB4-913F-D5743F611560}">
      <dsp:nvSpPr>
        <dsp:cNvPr id="0" name=""/>
        <dsp:cNvSpPr/>
      </dsp:nvSpPr>
      <dsp:spPr>
        <a:xfrm>
          <a:off x="4567925" y="2791506"/>
          <a:ext cx="28237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General Government Operational Needs - $15 Million </a:t>
          </a:r>
        </a:p>
      </dsp:txBody>
      <dsp:txXfrm>
        <a:off x="4567925" y="2791506"/>
        <a:ext cx="2823754" cy="720000"/>
      </dsp:txXfrm>
    </dsp:sp>
    <dsp:sp modelId="{0214B9E3-E6C4-4A4D-AEC3-D44973DAE83C}">
      <dsp:nvSpPr>
        <dsp:cNvPr id="0" name=""/>
        <dsp:cNvSpPr/>
      </dsp:nvSpPr>
      <dsp:spPr>
        <a:xfrm>
          <a:off x="8720302" y="271505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23337-9D4A-4E25-AAEE-787A5DF00250}">
      <dsp:nvSpPr>
        <dsp:cNvPr id="0" name=""/>
        <dsp:cNvSpPr/>
      </dsp:nvSpPr>
      <dsp:spPr>
        <a:xfrm>
          <a:off x="9129802" y="681005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970A6-425C-471E-8A9E-40A3E8F70B8A}">
      <dsp:nvSpPr>
        <dsp:cNvPr id="0" name=""/>
        <dsp:cNvSpPr/>
      </dsp:nvSpPr>
      <dsp:spPr>
        <a:xfrm>
          <a:off x="8139820" y="2791506"/>
          <a:ext cx="30824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Utility Operational Needs - $23 Million</a:t>
          </a:r>
        </a:p>
      </dsp:txBody>
      <dsp:txXfrm>
        <a:off x="8139820" y="2791506"/>
        <a:ext cx="308246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October 23,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0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1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October 23,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6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2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Monday, October 23,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5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Monday, October 23,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8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October 23,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r/reques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6BB888-617E-4D93-B6D4-2EB9D9D9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4C99796C-45B2-4F2C-323A-D027AB03E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9A0505-A6DD-4BC1-9CA6-9D202A949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5412" y="450000"/>
            <a:ext cx="8256588" cy="554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2155B-5C2E-AC7B-2D57-642C3FE00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12" y="894969"/>
            <a:ext cx="7380000" cy="2954655"/>
          </a:xfrm>
        </p:spPr>
        <p:txBody>
          <a:bodyPr>
            <a:normAutofit/>
          </a:bodyPr>
          <a:lstStyle/>
          <a:p>
            <a:r>
              <a:rPr lang="en-US" dirty="0"/>
              <a:t> City of West Point Proposed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C7951-1624-4DD4-FCA4-1FE045F5B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412" y="4471416"/>
            <a:ext cx="7380000" cy="1293303"/>
          </a:xfrm>
        </p:spPr>
        <p:txBody>
          <a:bodyPr>
            <a:normAutofit/>
          </a:bodyPr>
          <a:lstStyle/>
          <a:p>
            <a:r>
              <a:rPr lang="en-US"/>
              <a:t>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CC4060-6621-49EA-A90C-71567A92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8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40AE45-0F40-4658-AECB-189ADDFF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AF3C7-6156-83D5-5A9B-DADC4C8B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831595"/>
          </a:xfrm>
        </p:spPr>
        <p:txBody>
          <a:bodyPr vert="horz" wrap="square" lIns="0" tIns="0" rIns="0" bIns="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2024 Proposed Budget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24B812E-2625-9D9C-617D-C09CFCA2F69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1278146"/>
              </p:ext>
            </p:extLst>
          </p:nvPr>
        </p:nvGraphicFramePr>
        <p:xfrm>
          <a:off x="6541200" y="1764000"/>
          <a:ext cx="4828764" cy="4772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906">
                  <a:extLst>
                    <a:ext uri="{9D8B030D-6E8A-4147-A177-3AD203B41FA5}">
                      <a16:colId xmlns:a16="http://schemas.microsoft.com/office/drawing/2014/main" val="3926799054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3362730782"/>
                    </a:ext>
                  </a:extLst>
                </a:gridCol>
                <a:gridCol w="570219">
                  <a:extLst>
                    <a:ext uri="{9D8B030D-6E8A-4147-A177-3AD203B41FA5}">
                      <a16:colId xmlns:a16="http://schemas.microsoft.com/office/drawing/2014/main" val="2779085460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1336899409"/>
                    </a:ext>
                  </a:extLst>
                </a:gridCol>
                <a:gridCol w="1651827">
                  <a:extLst>
                    <a:ext uri="{9D8B030D-6E8A-4147-A177-3AD203B41FA5}">
                      <a16:colId xmlns:a16="http://schemas.microsoft.com/office/drawing/2014/main" val="242691389"/>
                    </a:ext>
                  </a:extLst>
                </a:gridCol>
              </a:tblGrid>
              <a:tr h="400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SEWAGE COLLECTION AND DISPOSAL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$297,561.00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39217836"/>
                  </a:ext>
                </a:extLst>
              </a:tr>
              <a:tr h="400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SEWAGE TREATMENT PLANTS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$1,280,495.06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88525462"/>
                  </a:ext>
                </a:extLst>
              </a:tr>
              <a:tr h="400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$2,348,060.00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73239807"/>
                  </a:ext>
                </a:extLst>
              </a:tr>
              <a:tr h="550608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 Total: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$3,926,116.06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99767745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1257020"/>
                  </a:ext>
                </a:extLst>
              </a:tr>
              <a:tr h="400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ELECTRIC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$12,543,840.00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66955196"/>
                  </a:ext>
                </a:extLst>
              </a:tr>
              <a:tr h="400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GAS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$1,257,726.00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33467225"/>
                  </a:ext>
                </a:extLst>
              </a:tr>
              <a:tr h="400442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SANITATION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$510,350.00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66800654"/>
                  </a:ext>
                </a:extLst>
              </a:tr>
              <a:tr h="40044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911 COMMUNICATION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$422,550.00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66749342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SPLOST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$1,138,000.00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35888623"/>
                  </a:ext>
                </a:extLst>
              </a:tr>
              <a:tr h="55060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Budget: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$28,433,382.06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2845814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60830A8-DB9A-0A77-38B8-4FFD1AA93E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6026438"/>
              </p:ext>
            </p:extLst>
          </p:nvPr>
        </p:nvGraphicFramePr>
        <p:xfrm>
          <a:off x="618836" y="1764000"/>
          <a:ext cx="5477164" cy="470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149">
                  <a:extLst>
                    <a:ext uri="{9D8B030D-6E8A-4147-A177-3AD203B41FA5}">
                      <a16:colId xmlns:a16="http://schemas.microsoft.com/office/drawing/2014/main" val="2831938087"/>
                    </a:ext>
                  </a:extLst>
                </a:gridCol>
                <a:gridCol w="728593">
                  <a:extLst>
                    <a:ext uri="{9D8B030D-6E8A-4147-A177-3AD203B41FA5}">
                      <a16:colId xmlns:a16="http://schemas.microsoft.com/office/drawing/2014/main" val="3902337870"/>
                    </a:ext>
                  </a:extLst>
                </a:gridCol>
                <a:gridCol w="728593">
                  <a:extLst>
                    <a:ext uri="{9D8B030D-6E8A-4147-A177-3AD203B41FA5}">
                      <a16:colId xmlns:a16="http://schemas.microsoft.com/office/drawing/2014/main" val="2685307557"/>
                    </a:ext>
                  </a:extLst>
                </a:gridCol>
                <a:gridCol w="1606376">
                  <a:extLst>
                    <a:ext uri="{9D8B030D-6E8A-4147-A177-3AD203B41FA5}">
                      <a16:colId xmlns:a16="http://schemas.microsoft.com/office/drawing/2014/main" val="3930021764"/>
                    </a:ext>
                  </a:extLst>
                </a:gridCol>
                <a:gridCol w="1404453">
                  <a:extLst>
                    <a:ext uri="{9D8B030D-6E8A-4147-A177-3AD203B41FA5}">
                      <a16:colId xmlns:a16="http://schemas.microsoft.com/office/drawing/2014/main" val="2174441410"/>
                    </a:ext>
                  </a:extLst>
                </a:gridCol>
              </a:tblGrid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GENERAL GOVERNMENT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$1,521,937.97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2484746015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POLICE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$2,359,137.03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223875457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FIRE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$1,920,700.00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932395052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911 TRANSFER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$326,450.00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2196912545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HIGHWAYS AND STREETS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$1,340,100.00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2257579581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VCB COMMUNITY CENTER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$12,700.00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1676581698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RECREATION &amp; PARKS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$106,000.00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3763371458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PLANNING AND ZONING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$442,150.00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3209301712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ECONOMIC DEVELOPMENT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$327,550.00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2668338725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SPECIAL FACILITIES DEPOT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 dirty="0">
                          <a:effectLst/>
                        </a:rPr>
                        <a:t>$92,425.00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18375070"/>
                  </a:ext>
                </a:extLst>
              </a:tr>
              <a:tr h="543163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YOUTH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 dirty="0">
                          <a:effectLst/>
                        </a:rPr>
                        <a:t>$97,700.00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1796495098"/>
                  </a:ext>
                </a:extLst>
              </a:tr>
              <a:tr h="3468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STUDY / TECHNOLOGY CENTER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$87,950.00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603877011"/>
                  </a:ext>
                </a:extLst>
              </a:tr>
              <a:tr h="346836">
                <a:tc>
                  <a:txBody>
                    <a:bodyPr/>
                    <a:lstStyle/>
                    <a:p>
                      <a:pPr algn="l" fontAlgn="t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>
                          <a:effectLst/>
                        </a:rPr>
                        <a:t>Total: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u="none" strike="noStrike" dirty="0">
                          <a:effectLst/>
                        </a:rPr>
                        <a:t>$8,634,800.00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03" marR="11603" marT="11603" marB="0"/>
                </a:tc>
                <a:extLst>
                  <a:ext uri="{0D108BD9-81ED-4DB2-BD59-A6C34878D82A}">
                    <a16:rowId xmlns:a16="http://schemas.microsoft.com/office/drawing/2014/main" val="23214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0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11613-134C-02EB-41B3-568DF3D6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	</a:t>
            </a:r>
            <a:r>
              <a:rPr lang="en-US" sz="4800" dirty="0"/>
              <a:t>Big Things for 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B3A665B-B2B6-4929-0ED7-80EFC2686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7"/>
          <a:stretch/>
        </p:blipFill>
        <p:spPr>
          <a:xfrm>
            <a:off x="449999" y="2059200"/>
            <a:ext cx="7374789" cy="38916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E664B-19CA-1404-CEB3-EC3DF6621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6588" y="1944000"/>
            <a:ext cx="3490212" cy="4006800"/>
          </a:xfrm>
        </p:spPr>
        <p:txBody>
          <a:bodyPr vert="horz" wrap="square" lIns="0" tIns="0" rIns="91440" bIns="0" rtlCol="0">
            <a:normAutofit fontScale="92500" lnSpcReduction="10000"/>
          </a:bodyPr>
          <a:lstStyle/>
          <a:p>
            <a:pPr marL="28575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sz="1500" dirty="0"/>
              <a:t>Kia Georgia EV9</a:t>
            </a:r>
          </a:p>
          <a:p>
            <a:pPr marL="28575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sz="1500" dirty="0"/>
              <a:t>Daesol Ausys  </a:t>
            </a:r>
          </a:p>
          <a:p>
            <a:pPr marL="28575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sz="1500" dirty="0"/>
              <a:t>Brent Holdings Mixed Use  	Development</a:t>
            </a:r>
          </a:p>
          <a:p>
            <a:pPr marL="28575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sz="1500" dirty="0"/>
              <a:t>Loves Country Store with 	Hardees Restaurant</a:t>
            </a:r>
          </a:p>
          <a:p>
            <a:pPr marL="28575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sz="1500" dirty="0"/>
              <a:t>Completion of Exit 2 	Roundabouts</a:t>
            </a:r>
          </a:p>
          <a:p>
            <a:pPr marL="285750"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sz="1500" dirty="0"/>
              <a:t>Villages at Harris Creek Units 	3&amp;4</a:t>
            </a:r>
          </a:p>
          <a:p>
            <a:pPr indent="-448056">
              <a:lnSpc>
                <a:spcPct val="130000"/>
              </a:lnSpc>
              <a:buFont typeface="Calibri Light" panose="020F0302020204030204" pitchFamily="34" charset="0"/>
              <a:buChar char="→"/>
            </a:pPr>
            <a:r>
              <a:rPr lang="en-US" sz="1500" dirty="0"/>
              <a:t>Water Intake and Plant 	Improvements </a:t>
            </a:r>
          </a:p>
        </p:txBody>
      </p:sp>
    </p:spTree>
    <p:extLst>
      <p:ext uri="{BB962C8B-B14F-4D97-AF65-F5344CB8AC3E}">
        <p14:creationId xmlns:p14="http://schemas.microsoft.com/office/powerpoint/2010/main" val="244832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5FA5-88D3-F155-3BB0-AF058C3A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Proposed 2024 Budget</a:t>
            </a:r>
            <a:br>
              <a:rPr lang="en-US" dirty="0"/>
            </a:br>
            <a:br>
              <a:rPr lang="en-US" dirty="0"/>
            </a:br>
            <a:r>
              <a:rPr lang="en-US" sz="6600" b="1" u="none" strike="noStrike" dirty="0">
                <a:effectLst/>
              </a:rPr>
              <a:t>$28,433,382.06</a:t>
            </a:r>
            <a:br>
              <a:rPr lang="en-US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B3437-CC86-2F3B-5868-637EEB20A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5678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FC294A-7FF8-4114-B0AD-F3B7F15EF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2D0C0-37C3-2842-5112-B304E6A7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26800"/>
            <a:ext cx="11301984" cy="984885"/>
          </a:xfrm>
        </p:spPr>
        <p:txBody>
          <a:bodyPr>
            <a:normAutofit/>
          </a:bodyPr>
          <a:lstStyle/>
          <a:p>
            <a:r>
              <a:rPr lang="en-US" sz="6400" dirty="0"/>
              <a:t>Current 2023 Budget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3FE3F6-2B23-4E4E-AA49-C212646D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02FC7E-1F20-B31A-80DA-A47C75C94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684629"/>
              </p:ext>
            </p:extLst>
          </p:nvPr>
        </p:nvGraphicFramePr>
        <p:xfrm>
          <a:off x="737189" y="2059200"/>
          <a:ext cx="10719097" cy="37830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85084">
                  <a:extLst>
                    <a:ext uri="{9D8B030D-6E8A-4147-A177-3AD203B41FA5}">
                      <a16:colId xmlns:a16="http://schemas.microsoft.com/office/drawing/2014/main" val="3932348119"/>
                    </a:ext>
                  </a:extLst>
                </a:gridCol>
                <a:gridCol w="2510333">
                  <a:extLst>
                    <a:ext uri="{9D8B030D-6E8A-4147-A177-3AD203B41FA5}">
                      <a16:colId xmlns:a16="http://schemas.microsoft.com/office/drawing/2014/main" val="2855649612"/>
                    </a:ext>
                  </a:extLst>
                </a:gridCol>
                <a:gridCol w="2593595">
                  <a:extLst>
                    <a:ext uri="{9D8B030D-6E8A-4147-A177-3AD203B41FA5}">
                      <a16:colId xmlns:a16="http://schemas.microsoft.com/office/drawing/2014/main" val="1329076313"/>
                    </a:ext>
                  </a:extLst>
                </a:gridCol>
                <a:gridCol w="2530085">
                  <a:extLst>
                    <a:ext uri="{9D8B030D-6E8A-4147-A177-3AD203B41FA5}">
                      <a16:colId xmlns:a16="http://schemas.microsoft.com/office/drawing/2014/main" val="2145501800"/>
                    </a:ext>
                  </a:extLst>
                </a:gridCol>
              </a:tblGrid>
              <a:tr h="315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Department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Budget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Fiscal Activity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Percent Used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716432099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General Government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$1,067,000.00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$842,372.45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78.95%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674118695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Police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$1,946,200.00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$1,493,150.04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76.72%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3824416470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Fire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$1,579,334.51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$1,241,466.50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78.61%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06498426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Public Works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$951,888.00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$758,235.87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79.66%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185540152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Planning &amp; Zoning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$369,900.00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$313,178.31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84.67%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4005031265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Economic Development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$249,700.59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$161,398.27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64.64%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3596166741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911 Communication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$362,670.00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$296,024.64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81.62%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765041371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Water &amp; Sewer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$4,015,145.00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$3,577,465.89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89.00%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365730396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Electric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$8,161,372.00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$6,299,269.54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77.18%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2525112999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Gas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$1,627,435.76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$983,243.56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60.42%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597222609"/>
                  </a:ext>
                </a:extLst>
              </a:tr>
              <a:tr h="3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Sanitition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$555,950.00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$423,327.61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76.14%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53" marR="12253" marT="12253" marB="0" anchor="b"/>
                </a:tc>
                <a:extLst>
                  <a:ext uri="{0D108BD9-81ED-4DB2-BD59-A6C34878D82A}">
                    <a16:rowId xmlns:a16="http://schemas.microsoft.com/office/drawing/2014/main" val="184789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6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C4AC91-30B8-4B0B-A187-C39F19131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BA448-6876-5C5D-37F5-F7EE3B48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9970"/>
            <a:ext cx="11301984" cy="860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Current Debt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3FE3F6-2B23-4E4E-AA49-C212646D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AA45E6-DB0E-3450-78F2-CC3405889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64747"/>
              </p:ext>
            </p:extLst>
          </p:nvPr>
        </p:nvGraphicFramePr>
        <p:xfrm>
          <a:off x="450000" y="2059200"/>
          <a:ext cx="11293475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40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FC294A-7FF8-4114-B0AD-F3B7F15EF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DB37C-5B32-798E-5756-F64C4D2E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26800"/>
            <a:ext cx="11301984" cy="984885"/>
          </a:xfrm>
        </p:spPr>
        <p:txBody>
          <a:bodyPr>
            <a:normAutofit/>
          </a:bodyPr>
          <a:lstStyle/>
          <a:p>
            <a:r>
              <a:rPr lang="en-US" sz="6400" dirty="0"/>
              <a:t>Budget Planning	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FE3F6-2B23-4E4E-AA49-C212646D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7BCCF4-96E7-37E8-B21D-34D02C6C8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265133"/>
              </p:ext>
            </p:extLst>
          </p:nvPr>
        </p:nvGraphicFramePr>
        <p:xfrm>
          <a:off x="450000" y="2059200"/>
          <a:ext cx="11293475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62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21CA63-4B99-4925-8CAF-F408D7AB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92D28-C05B-FBF7-D0FD-E3D7D473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22" y="1851207"/>
            <a:ext cx="3390520" cy="4278451"/>
          </a:xfrm>
        </p:spPr>
        <p:txBody>
          <a:bodyPr>
            <a:normAutofit/>
          </a:bodyPr>
          <a:lstStyle/>
          <a:p>
            <a:r>
              <a:rPr lang="en-US" sz="4000" dirty="0"/>
              <a:t>2024 General Fund and Utilities Request</a:t>
            </a:r>
            <a:br>
              <a:rPr lang="en-US" sz="4000" dirty="0"/>
            </a:br>
            <a:endParaRPr 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5F841-0EFE-2DAD-A5CB-8D6B05E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376" y="332951"/>
            <a:ext cx="3473625" cy="2690528"/>
          </a:xfrm>
        </p:spPr>
        <p:txBody>
          <a:bodyPr>
            <a:normAutofit/>
          </a:bodyPr>
          <a:lstStyle/>
          <a:p>
            <a:pPr marL="458366" indent="-457200" defTabSz="54864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Operations	</a:t>
            </a:r>
          </a:p>
          <a:p>
            <a:pPr marL="540000" lvl="1" indent="-268834" defTabSz="548640"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Staff 18</a:t>
            </a:r>
            <a:endParaRPr lang="en-US" sz="28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AB367-B775-46AC-3DCF-90FEE3F1E09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91635" y="1629595"/>
            <a:ext cx="3277228" cy="4500063"/>
          </a:xfrm>
        </p:spPr>
        <p:txBody>
          <a:bodyPr>
            <a:noAutofit/>
          </a:bodyPr>
          <a:lstStyle/>
          <a:p>
            <a:pPr marL="458366" indent="-457200" defTabSz="54864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Capital </a:t>
            </a:r>
          </a:p>
          <a:p>
            <a:pPr marL="540000" lvl="1" indent="-268834" defTabSz="548640">
              <a:lnSpc>
                <a:spcPct val="130000"/>
              </a:lnSpc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11Vehicle</a:t>
            </a:r>
          </a:p>
          <a:p>
            <a:pPr marL="540000" lvl="1" indent="-268834" defTabSz="548640">
              <a:lnSpc>
                <a:spcPct val="130000"/>
              </a:lnSpc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Fire Engine	</a:t>
            </a:r>
          </a:p>
          <a:p>
            <a:pPr marL="540000" lvl="1" indent="-268834" defTabSz="548640">
              <a:lnSpc>
                <a:spcPct val="130000"/>
              </a:lnSpc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Ambulance</a:t>
            </a:r>
          </a:p>
          <a:p>
            <a:pPr marL="540000" lvl="1" indent="-268834" defTabSz="548640">
              <a:lnSpc>
                <a:spcPct val="130000"/>
              </a:lnSpc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2 Tractors </a:t>
            </a:r>
          </a:p>
          <a:p>
            <a:pPr marL="540000" lvl="1" indent="-268834" defTabSz="548640">
              <a:lnSpc>
                <a:spcPct val="130000"/>
              </a:lnSpc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Digger Derrick Truck</a:t>
            </a:r>
          </a:p>
          <a:p>
            <a:pPr marL="540000" lvl="1" indent="-268834" defTabSz="548640">
              <a:lnSpc>
                <a:spcPct val="130000"/>
              </a:lnSpc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Grapple Truck	</a:t>
            </a:r>
          </a:p>
          <a:p>
            <a:pPr marL="540000" lvl="1" indent="-268834" defTabSz="548640">
              <a:lnSpc>
                <a:spcPct val="130000"/>
              </a:lnSpc>
              <a:spcBef>
                <a:spcPts val="300"/>
              </a:spcBef>
            </a:pPr>
            <a:r>
              <a:rPr lang="en-US" sz="28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Roll Off Truck</a:t>
            </a:r>
          </a:p>
          <a:p>
            <a:pPr marL="271166" lvl="1" indent="0" defTabSz="548640">
              <a:lnSpc>
                <a:spcPct val="130000"/>
              </a:lnSpc>
              <a:spcBef>
                <a:spcPts val="300"/>
              </a:spcBef>
              <a:buNone/>
            </a:pPr>
            <a:endParaRPr lang="en-US" sz="2000" kern="1200" dirty="0">
              <a:solidFill>
                <a:schemeClr val="tx1">
                  <a:alpha val="55000"/>
                </a:schemeClr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130000"/>
              </a:lnSpc>
            </a:pPr>
            <a:endParaRPr lang="en-US" dirty="0"/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8912E26D-C930-066E-0841-2CDF8B04D3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7908" y="-5352"/>
            <a:ext cx="5000747" cy="3995784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252784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FA62A0-EEB8-F021-8C61-683FA731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576261"/>
            <a:ext cx="3810000" cy="254317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E3E88-5A40-1A16-58E1-51168F99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5" y="576262"/>
            <a:ext cx="3810000" cy="254317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4EC1A-553C-1766-4733-17445D87D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745" y="3119436"/>
            <a:ext cx="4355410" cy="327051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0D3EA-24EA-E8DC-BA71-06BFD8E1F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74846">
            <a:off x="8475472" y="3190463"/>
            <a:ext cx="2485025" cy="1729758"/>
          </a:xfrm>
          <a:prstGeom prst="rect">
            <a:avLst/>
          </a:prstGeom>
          <a:effectLst>
            <a:softEdge rad="88900"/>
          </a:effectLst>
          <a:scene3d>
            <a:camera prst="orthographicFront">
              <a:rot lat="0" lon="0" rev="20099999"/>
            </a:camera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088372-FB57-32A8-D42A-AFAEC704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5192">
            <a:off x="8564881" y="5104349"/>
            <a:ext cx="2306207" cy="1571625"/>
          </a:xfrm>
          <a:prstGeom prst="rect">
            <a:avLst/>
          </a:prstGeom>
          <a:effectLst>
            <a:softEdge rad="190500"/>
          </a:effectLst>
          <a:scene3d>
            <a:camera prst="orthographicFront">
              <a:rot lat="0" lon="0" rev="1500000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B65CB-74E4-0977-49C0-3EACB50E9E65}"/>
              </a:ext>
            </a:extLst>
          </p:cNvPr>
          <p:cNvSpPr txBox="1"/>
          <p:nvPr/>
        </p:nvSpPr>
        <p:spPr>
          <a:xfrm>
            <a:off x="4750562" y="160761"/>
            <a:ext cx="22717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$1 Million</a:t>
            </a:r>
          </a:p>
          <a:p>
            <a:pPr algn="ctr"/>
            <a:r>
              <a:rPr lang="en-US" sz="2400" dirty="0"/>
              <a:t>Capital Budget</a:t>
            </a:r>
          </a:p>
        </p:txBody>
      </p:sp>
      <p:pic>
        <p:nvPicPr>
          <p:cNvPr id="1026" name="Picture 2" descr="Compact Excavators | Papé Machinery Construction &amp; Forestry">
            <a:extLst>
              <a:ext uri="{FF2B5EF4-FFF2-40B4-BE49-F238E27FC236}">
                <a16:creationId xmlns:a16="http://schemas.microsoft.com/office/drawing/2014/main" id="{8AE9C890-5F21-4F75-C990-3C8B1D2D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9" y="4055342"/>
            <a:ext cx="2390775" cy="191452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2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E561E6-8A96-4E92-A720-632FECA40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745D5D-1385-1B7E-3239-2773DAA62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1" r="-1" b="6564"/>
          <a:stretch/>
        </p:blipFill>
        <p:spPr>
          <a:xfrm>
            <a:off x="7527636" y="3574473"/>
            <a:ext cx="4054763" cy="2725530"/>
          </a:xfrm>
          <a:custGeom>
            <a:avLst/>
            <a:gdLst/>
            <a:ahLst/>
            <a:cxnLst/>
            <a:rect l="l" t="t" r="r" b="b"/>
            <a:pathLst>
              <a:path w="3491999" h="1868403">
                <a:moveTo>
                  <a:pt x="0" y="0"/>
                </a:moveTo>
                <a:lnTo>
                  <a:pt x="3491999" y="0"/>
                </a:lnTo>
                <a:lnTo>
                  <a:pt x="3491999" y="1868403"/>
                </a:lnTo>
                <a:lnTo>
                  <a:pt x="0" y="1868402"/>
                </a:lnTo>
                <a:close/>
              </a:path>
            </a:pathLst>
          </a:custGeom>
          <a:effectLst>
            <a:softEdge rad="190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305A6-B7A6-532E-F5E8-74623A28E977}"/>
              </a:ext>
            </a:extLst>
          </p:cNvPr>
          <p:cNvSpPr txBox="1"/>
          <p:nvPr/>
        </p:nvSpPr>
        <p:spPr>
          <a:xfrm>
            <a:off x="4362000" y="1951202"/>
            <a:ext cx="7380000" cy="4006800"/>
          </a:xfrm>
          <a:prstGeom prst="rect">
            <a:avLst/>
          </a:prstGeom>
        </p:spPr>
        <p:txBody>
          <a:bodyPr vert="horz" wrap="square" lIns="0" tIns="0" rIns="91440" bIns="0" rtlCol="0">
            <a:normAutofit lnSpcReduction="1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alpha val="55000"/>
                  </a:schemeClr>
                </a:solidFill>
              </a:rPr>
              <a:t>8 New Staff Positions 2024</a:t>
            </a: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r>
              <a:rPr lang="en-US" sz="2400" dirty="0">
                <a:solidFill>
                  <a:schemeClr val="tx2">
                    <a:alpha val="55000"/>
                  </a:schemeClr>
                </a:solidFill>
              </a:rPr>
              <a:t>1 GG</a:t>
            </a: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r>
              <a:rPr lang="en-US" sz="2400" dirty="0">
                <a:solidFill>
                  <a:schemeClr val="tx2">
                    <a:alpha val="55000"/>
                  </a:schemeClr>
                </a:solidFill>
              </a:rPr>
              <a:t>1 PD</a:t>
            </a: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r>
              <a:rPr lang="en-US" sz="2400" dirty="0">
                <a:solidFill>
                  <a:schemeClr val="tx2">
                    <a:alpha val="55000"/>
                  </a:schemeClr>
                </a:solidFill>
              </a:rPr>
              <a:t>1 FD/EMS</a:t>
            </a: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r>
              <a:rPr lang="en-US" sz="2400" dirty="0">
                <a:solidFill>
                  <a:schemeClr val="tx2">
                    <a:alpha val="55000"/>
                  </a:schemeClr>
                </a:solidFill>
              </a:rPr>
              <a:t>1 PW</a:t>
            </a: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r>
              <a:rPr lang="en-US" sz="2400" dirty="0">
                <a:solidFill>
                  <a:schemeClr val="tx2">
                    <a:alpha val="55000"/>
                  </a:schemeClr>
                </a:solidFill>
              </a:rPr>
              <a:t>2 911</a:t>
            </a: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r>
              <a:rPr lang="en-US" sz="2400" dirty="0">
                <a:solidFill>
                  <a:schemeClr val="tx2">
                    <a:alpha val="55000"/>
                  </a:schemeClr>
                </a:solidFill>
              </a:rPr>
              <a:t>1 Utilities</a:t>
            </a: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endParaRPr lang="en-US" dirty="0">
              <a:solidFill>
                <a:schemeClr val="tx2">
                  <a:alpha val="55000"/>
                </a:schemeClr>
              </a:solidFill>
            </a:endParaRPr>
          </a:p>
          <a:p>
            <a:pPr indent="-448056">
              <a:lnSpc>
                <a:spcPct val="14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92242-AED0-06C8-F627-C270C621D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2861">
            <a:off x="238815" y="643085"/>
            <a:ext cx="5934075" cy="1304923"/>
          </a:xfrm>
          <a:prstGeom prst="rect">
            <a:avLst/>
          </a:prstGeom>
          <a:effectLst>
            <a:softEdge rad="20320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6255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EF4C0-B6CD-BB38-7A47-2ADF85CB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2024 Cost Increases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BFD17-6D62-A07E-9673-F92A14B56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0" y="1944000"/>
            <a:ext cx="5434900" cy="4006800"/>
          </a:xfrm>
        </p:spPr>
        <p:txBody>
          <a:bodyPr vert="horz" wrap="square" lIns="0" tIns="0" rIns="91440" bIns="0" rtlCol="0">
            <a:normAutofit/>
          </a:bodyPr>
          <a:lstStyle/>
          <a:p>
            <a:r>
              <a:rPr lang="en-US" sz="2400" dirty="0"/>
              <a:t>Water and Sewer Rate 6%</a:t>
            </a:r>
          </a:p>
          <a:p>
            <a:r>
              <a:rPr lang="en-US" sz="2400" dirty="0"/>
              <a:t>Garbage 6%</a:t>
            </a:r>
          </a:p>
          <a:p>
            <a:r>
              <a:rPr lang="en-US" sz="2400" dirty="0"/>
              <a:t>Roadside Collection $.50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BA6B-B10E-7F77-B7A9-390F68F3F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032" y="2059200"/>
            <a:ext cx="5014082" cy="3890815"/>
          </a:xfrm>
        </p:spPr>
        <p:txBody>
          <a:bodyPr>
            <a:normAutofit/>
          </a:bodyPr>
          <a:lstStyle/>
          <a:p>
            <a:pPr marL="414000" indent="-412212" defTabSz="841248">
              <a:spcBef>
                <a:spcPts val="920"/>
              </a:spcBef>
            </a:pPr>
            <a:r>
              <a:rPr lang="en-US" sz="2400" kern="1200" dirty="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COLA 6% </a:t>
            </a:r>
          </a:p>
          <a:p>
            <a:pPr marL="414000" indent="-412212" defTabSz="841248">
              <a:spcBef>
                <a:spcPts val="920"/>
              </a:spcBef>
            </a:pPr>
            <a:r>
              <a:rPr lang="en-US" sz="2400" kern="1200" dirty="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Materials and Supplies</a:t>
            </a:r>
          </a:p>
          <a:p>
            <a:pPr marL="414000" indent="-412212" defTabSz="841248">
              <a:spcBef>
                <a:spcPts val="920"/>
              </a:spcBef>
            </a:pPr>
            <a:r>
              <a:rPr lang="en-US" sz="2400" kern="1200" dirty="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Fuel</a:t>
            </a:r>
          </a:p>
          <a:p>
            <a:pPr marL="414000" indent="-412212" defTabSz="841248">
              <a:spcBef>
                <a:spcPts val="920"/>
              </a:spcBef>
            </a:pPr>
            <a:r>
              <a:rPr lang="en-US" sz="2400" kern="1200" dirty="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Utilities</a:t>
            </a:r>
          </a:p>
          <a:p>
            <a:pPr marL="414000" indent="-412212" defTabSz="841248">
              <a:spcBef>
                <a:spcPts val="920"/>
              </a:spcBef>
            </a:pPr>
            <a:r>
              <a:rPr lang="en-US" sz="2400" kern="1200" dirty="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Services </a:t>
            </a:r>
          </a:p>
          <a:p>
            <a:pPr marL="414000" indent="-412212" defTabSz="841248">
              <a:spcBef>
                <a:spcPts val="920"/>
              </a:spcBef>
            </a:pPr>
            <a:r>
              <a:rPr lang="en-US" sz="2400" kern="1200" dirty="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Contract Work</a:t>
            </a:r>
          </a:p>
          <a:p>
            <a:pPr marL="1788" indent="0" defTabSz="841248">
              <a:spcBef>
                <a:spcPts val="920"/>
              </a:spcBef>
              <a:buNone/>
            </a:pPr>
            <a:endParaRPr lang="en-US" sz="1656" kern="1200" dirty="0">
              <a:solidFill>
                <a:schemeClr val="tx2">
                  <a:alpha val="5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6978CDFB-2AE3-36C4-5485-5C6DE7BE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790" y="-243525"/>
            <a:ext cx="2302725" cy="23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D73C7A-6D7A-59C0-AF38-88ED0211C6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533391"/>
              </p:ext>
            </p:extLst>
          </p:nvPr>
        </p:nvGraphicFramePr>
        <p:xfrm>
          <a:off x="905164" y="274782"/>
          <a:ext cx="9873672" cy="630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578519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20505</TotalTime>
  <Words>378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Sagona Book</vt:lpstr>
      <vt:lpstr>Univers</vt:lpstr>
      <vt:lpstr>Wingdings</vt:lpstr>
      <vt:lpstr>ThinLineVTI</vt:lpstr>
      <vt:lpstr> City of West Point Proposed Budget</vt:lpstr>
      <vt:lpstr>Current 2023 Budget</vt:lpstr>
      <vt:lpstr>Current Debt</vt:lpstr>
      <vt:lpstr>Budget Planning  </vt:lpstr>
      <vt:lpstr>2024 General Fund and Utilities Request </vt:lpstr>
      <vt:lpstr>PowerPoint Presentation</vt:lpstr>
      <vt:lpstr>PowerPoint Presentation</vt:lpstr>
      <vt:lpstr>2024 Cost Increases</vt:lpstr>
      <vt:lpstr>PowerPoint Presentation</vt:lpstr>
      <vt:lpstr>2024 Proposed Budget </vt:lpstr>
      <vt:lpstr> Big Things for 2024</vt:lpstr>
      <vt:lpstr>Proposed 2024 Budget  $28,433,382.06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City of West Point Budget</dc:title>
  <dc:creator>Ed Moon</dc:creator>
  <cp:lastModifiedBy>Ed Moon</cp:lastModifiedBy>
  <cp:revision>25</cp:revision>
  <dcterms:created xsi:type="dcterms:W3CDTF">2023-09-13T15:05:08Z</dcterms:created>
  <dcterms:modified xsi:type="dcterms:W3CDTF">2023-10-25T12:48:42Z</dcterms:modified>
</cp:coreProperties>
</file>